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7"/>
  </p:notesMasterIdLst>
  <p:handoutMasterIdLst>
    <p:handoutMasterId r:id="rId38"/>
  </p:handoutMasterIdLst>
  <p:sldIdLst>
    <p:sldId id="318" r:id="rId5"/>
    <p:sldId id="1821" r:id="rId6"/>
    <p:sldId id="1822" r:id="rId7"/>
    <p:sldId id="1823" r:id="rId8"/>
    <p:sldId id="1831" r:id="rId9"/>
    <p:sldId id="1819" r:id="rId10"/>
    <p:sldId id="1825" r:id="rId11"/>
    <p:sldId id="1826" r:id="rId12"/>
    <p:sldId id="1827" r:id="rId13"/>
    <p:sldId id="1828" r:id="rId14"/>
    <p:sldId id="1829" r:id="rId15"/>
    <p:sldId id="1835" r:id="rId16"/>
    <p:sldId id="1834" r:id="rId17"/>
    <p:sldId id="1830" r:id="rId18"/>
    <p:sldId id="1832" r:id="rId19"/>
    <p:sldId id="1833" r:id="rId20"/>
    <p:sldId id="1836" r:id="rId21"/>
    <p:sldId id="1837" r:id="rId22"/>
    <p:sldId id="1838" r:id="rId23"/>
    <p:sldId id="1839" r:id="rId24"/>
    <p:sldId id="258" r:id="rId25"/>
    <p:sldId id="271" r:id="rId26"/>
    <p:sldId id="270" r:id="rId27"/>
    <p:sldId id="278" r:id="rId28"/>
    <p:sldId id="260" r:id="rId29"/>
    <p:sldId id="263" r:id="rId30"/>
    <p:sldId id="265" r:id="rId31"/>
    <p:sldId id="267" r:id="rId32"/>
    <p:sldId id="273" r:id="rId33"/>
    <p:sldId id="274" r:id="rId34"/>
    <p:sldId id="276" r:id="rId35"/>
    <p:sldId id="1840" r:id="rId36"/>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126" d="100"/>
          <a:sy n="126" d="100"/>
        </p:scale>
        <p:origin x="474" y="13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7/26/2023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7/26/2023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22</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25</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pic>
        <p:nvPicPr>
          <p:cNvPr id="5" name="Picture 4" descr="A picture containing shape&#10;&#10;Description automatically generated">
            <a:extLst>
              <a:ext uri="{FF2B5EF4-FFF2-40B4-BE49-F238E27FC236}">
                <a16:creationId xmlns:a16="http://schemas.microsoft.com/office/drawing/2014/main" id="{D34CEFF6-CAD1-9DCB-179C-6A8BDBDC1C2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51989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fld id="{5C9827FD-7707-024D-8384-1E9A47761CC6}" type="datetimeFigureOut">
              <a:rPr lang="en-US" smtClean="0"/>
              <a:t>7/26/2023</a:t>
            </a:fld>
            <a:endParaRPr lang="en-US"/>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pic>
        <p:nvPicPr>
          <p:cNvPr id="7" name="Picture 6" descr="A picture containing shape&#10;&#10;Description automatically generated">
            <a:extLst>
              <a:ext uri="{FF2B5EF4-FFF2-40B4-BE49-F238E27FC236}">
                <a16:creationId xmlns:a16="http://schemas.microsoft.com/office/drawing/2014/main" id="{C6C4DF6F-4C1C-60B3-50ED-50C2E15300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93978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 id="2147483954"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 Id="rId4" Type="http://schemas.openxmlformats.org/officeDocument/2006/relationships/hyperlink" Target="http://flash.uchicago.edu/site/flashcode/user_support/tips_arch.tx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tiff"/></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8.tiff"/><Relationship Id="rId5" Type="http://schemas.openxmlformats.org/officeDocument/2006/relationships/image" Target="../media/image22.tiff"/><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Documenting Your Software</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David E. Bernholdt</a:t>
            </a:r>
            <a:r>
              <a:rPr lang="en-US" dirty="0"/>
              <a:t> </a:t>
            </a:r>
            <a:r>
              <a:rPr lang="en-US" sz="2000" dirty="0"/>
              <a:t>(he/him)</a:t>
            </a:r>
            <a:br>
              <a:rPr lang="en-US" sz="2000" u="sng" dirty="0"/>
            </a:br>
            <a:r>
              <a:rPr lang="en-US" sz="2000" dirty="0"/>
              <a:t>Oak Ridge National Laboratory</a:t>
            </a:r>
          </a:p>
          <a:p>
            <a:pPr>
              <a:spcBef>
                <a:spcPts val="2800"/>
              </a:spcBef>
            </a:pPr>
            <a:r>
              <a:rPr lang="en-US" sz="2000" dirty="0"/>
              <a:t>Better Scientific Software tutorial @ NOAA</a:t>
            </a:r>
          </a:p>
          <a:p>
            <a:pPr>
              <a:spcBef>
                <a:spcPts val="2800"/>
              </a:spcBef>
            </a:pPr>
            <a:r>
              <a:rPr lang="en-US" sz="2000" dirty="0"/>
              <a:t>Contributors: David E. Bernholdt (ORNL), Anshu Dubey (ANL), Miranda Mundt</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with </a:t>
            </a:r>
            <a:r>
              <a:rPr lang="en-US" dirty="0" err="1"/>
              <a:t>examplars</a:t>
            </a:r>
            <a:r>
              <a:rPr lang="en-US" dirty="0"/>
              <a:t> 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extLst>
              <p:ext uri="{D42A27DB-BD31-4B8C-83A1-F6EECF244321}">
                <p14:modId xmlns:p14="http://schemas.microsoft.com/office/powerpoint/2010/main" val="752546778"/>
              </p:ext>
            </p:extLst>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https://fortranwiki.org/fortran/show/Tools</a:t>
            </a:r>
          </a:p>
        </p:txBody>
      </p:sp>
    </p:spTree>
    <p:extLst>
      <p:ext uri="{BB962C8B-B14F-4D97-AF65-F5344CB8AC3E}">
        <p14:creationId xmlns:p14="http://schemas.microsoft.com/office/powerpoint/2010/main" val="1262802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Ubuntu" panose="020F0502020204030204" pitchFamily="34" charset="0"/>
              </a:rPr>
              <a:t>Software documentation is any artifact made as part of the software development process that is intended to communicate information about the software system about which it was written.</a:t>
            </a:r>
          </a:p>
          <a:p>
            <a:pPr marL="0" indent="0" algn="l">
              <a:buNone/>
            </a:pPr>
            <a:br>
              <a:rPr lang="en-US" dirty="0"/>
            </a:br>
            <a:r>
              <a:rPr lang="en-US" b="0" i="0" dirty="0">
                <a:solidFill>
                  <a:srgbClr val="333333"/>
                </a:solidFill>
                <a:effectLst/>
                <a:latin typeface="Ubuntu" panose="020B0504030602030204" pitchFamily="34" charset="0"/>
              </a:rPr>
              <a:t>Most people are familiar with this concept and know good documentation when they see it. More difficult, however, is how to </a:t>
            </a:r>
            <a:r>
              <a:rPr lang="en-US" b="0" i="1" dirty="0">
                <a:solidFill>
                  <a:srgbClr val="333333"/>
                </a:solidFill>
                <a:effectLst/>
                <a:latin typeface="Ubuntu" panose="020B0504030602030204" pitchFamily="34" charset="0"/>
              </a:rPr>
              <a:t>write</a:t>
            </a:r>
            <a:r>
              <a:rPr lang="en-US" b="0" i="0" dirty="0">
                <a:solidFill>
                  <a:srgbClr val="333333"/>
                </a:solidFill>
                <a:effectLst/>
                <a:latin typeface="Ubuntu" panose="020B0504030602030204" pitchFamily="34" charset="0"/>
              </a:rPr>
              <a:t> good documentation.</a:t>
            </a:r>
          </a:p>
          <a:p>
            <a:pPr marL="0" indent="0">
              <a:buNone/>
            </a:pPr>
            <a:endParaRPr lang="en-US" dirty="0"/>
          </a:p>
        </p:txBody>
      </p:sp>
    </p:spTree>
    <p:extLst>
      <p:ext uri="{BB962C8B-B14F-4D97-AF65-F5344CB8AC3E}">
        <p14:creationId xmlns:p14="http://schemas.microsoft.com/office/powerpoint/2010/main" val="21178693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Ubuntu" panose="020B0504030602030204" pitchFamily="34" charset="0"/>
              </a:rPr>
              <a:t>Better Maintainability</a:t>
            </a:r>
            <a:endParaRPr lang="en-US" b="0" i="0" dirty="0">
              <a:solidFill>
                <a:srgbClr val="333333"/>
              </a:solidFill>
              <a:effectLst/>
              <a:latin typeface="Ubuntu" panose="020B0504030602030204" pitchFamily="34" charset="0"/>
            </a:endParaRPr>
          </a:p>
          <a:p>
            <a:pPr lvl="1">
              <a:buFont typeface="Arial" panose="020B0604020202020204" pitchFamily="34" charset="0"/>
              <a:buChar char="•"/>
            </a:pPr>
            <a:r>
              <a:rPr lang="en-US" b="0" i="0" dirty="0">
                <a:solidFill>
                  <a:srgbClr val="333333"/>
                </a:solidFill>
                <a:effectLst/>
                <a:latin typeface="Ubuntu" panose="020B0504030602030204" pitchFamily="34" charset="0"/>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Ubuntu" panose="020B0504030602030204" pitchFamily="34" charset="0"/>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Ubuntu" panose="020B0504030602030204" pitchFamily="34" charset="0"/>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Ubuntu" panose="020B0504030602030204" pitchFamily="34" charset="0"/>
              </a:rPr>
              <a:t>Improved Team Productivity</a:t>
            </a:r>
            <a:r>
              <a:rPr lang="en-US" b="0" i="0" dirty="0">
                <a:solidFill>
                  <a:srgbClr val="333333"/>
                </a:solidFill>
                <a:effectLst/>
                <a:latin typeface="Ubuntu" panose="020B0504030602030204" pitchFamily="34" charset="0"/>
              </a:rPr>
              <a:t> </a:t>
            </a:r>
          </a:p>
          <a:p>
            <a:pPr lvl="1">
              <a:buFont typeface="Arial" panose="020B0604020202020204" pitchFamily="34" charset="0"/>
              <a:buChar char="•"/>
            </a:pPr>
            <a:r>
              <a:rPr lang="en-US" b="0" i="0" dirty="0">
                <a:solidFill>
                  <a:srgbClr val="333333"/>
                </a:solidFill>
                <a:effectLst/>
                <a:latin typeface="Ubuntu" panose="020B0504030602030204" pitchFamily="34" charset="0"/>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Ubuntu" panose="020B0504030602030204" pitchFamily="34" charset="0"/>
              </a:rPr>
              <a:t>Increased Code Quality</a:t>
            </a:r>
            <a:r>
              <a:rPr lang="en-US" b="0" i="0" dirty="0">
                <a:solidFill>
                  <a:srgbClr val="333333"/>
                </a:solidFill>
                <a:effectLst/>
                <a:latin typeface="Ubuntu" panose="020B0504030602030204" pitchFamily="34" charset="0"/>
              </a:rPr>
              <a:t> </a:t>
            </a:r>
          </a:p>
          <a:p>
            <a:pPr lvl="1">
              <a:buFont typeface="Arial" panose="020B0604020202020204" pitchFamily="34" charset="0"/>
              <a:buChar char="•"/>
            </a:pPr>
            <a:r>
              <a:rPr lang="en-US" b="0" i="0" dirty="0">
                <a:solidFill>
                  <a:srgbClr val="333333"/>
                </a:solidFill>
                <a:effectLst/>
                <a:latin typeface="Ubuntu" panose="020B0504030602030204" pitchFamily="34" charset="0"/>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Ubuntu" panose="020B0504030602030204" pitchFamily="34" charset="0"/>
              </a:rPr>
              <a:t>Overall, documentation has a positive effect on overall quality.</a:t>
            </a:r>
          </a:p>
          <a:p>
            <a:endParaRPr lang="en-US" dirty="0"/>
          </a:p>
        </p:txBody>
      </p:sp>
    </p:spTree>
    <p:extLst>
      <p:ext uri="{BB962C8B-B14F-4D97-AF65-F5344CB8AC3E}">
        <p14:creationId xmlns:p14="http://schemas.microsoft.com/office/powerpoint/2010/main" val="32806274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Ubuntu" panose="020B0504030602030204" pitchFamily="34" charset="0"/>
              </a:rPr>
              <a:t>Time</a:t>
            </a:r>
            <a:r>
              <a:rPr lang="en-US" b="0" i="0" dirty="0">
                <a:solidFill>
                  <a:srgbClr val="333333"/>
                </a:solidFill>
                <a:effectLst/>
                <a:latin typeface="Ubuntu" panose="020B0504030602030204" pitchFamily="34" charset="0"/>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Ubuntu" panose="020B0504030602030204" pitchFamily="34" charset="0"/>
              </a:rPr>
              <a:t>Skill</a:t>
            </a:r>
            <a:r>
              <a:rPr lang="en-US" b="0" i="0" dirty="0">
                <a:solidFill>
                  <a:srgbClr val="333333"/>
                </a:solidFill>
                <a:effectLst/>
                <a:latin typeface="Ubuntu" panose="020B0504030602030204" pitchFamily="34" charset="0"/>
              </a:rPr>
              <a:t>: Writing good documentation is </a:t>
            </a:r>
            <a:r>
              <a:rPr lang="en-US" b="0" i="1" dirty="0">
                <a:solidFill>
                  <a:srgbClr val="333333"/>
                </a:solidFill>
                <a:effectLst/>
                <a:latin typeface="Ubuntu" panose="020B0504030602030204" pitchFamily="34" charset="0"/>
              </a:rPr>
              <a:t>hard</a:t>
            </a:r>
            <a:r>
              <a:rPr lang="en-US" b="0" i="0" dirty="0">
                <a:solidFill>
                  <a:srgbClr val="333333"/>
                </a:solidFill>
                <a:effectLst/>
                <a:latin typeface="Ubuntu" panose="020B0504030602030204" pitchFamily="34" charset="0"/>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Ubuntu" panose="020B0504030602030204" pitchFamily="34" charset="0"/>
              </a:rPr>
              <a:t>Process</a:t>
            </a:r>
            <a:r>
              <a:rPr lang="en-US" b="0" i="0" dirty="0">
                <a:solidFill>
                  <a:srgbClr val="333333"/>
                </a:solidFill>
                <a:effectLst/>
                <a:latin typeface="Ubuntu" panose="020B0504030602030204" pitchFamily="34" charset="0"/>
              </a:rPr>
              <a:t>: Does writing documentation feel unnatural or “clunky” to you? Without proper processes, writing documentation can feel like it’s wasting your precious time.</a:t>
            </a:r>
          </a:p>
          <a:p>
            <a:endParaRPr lang="en-US" dirty="0"/>
          </a:p>
        </p:txBody>
      </p:sp>
    </p:spTree>
    <p:extLst>
      <p:ext uri="{BB962C8B-B14F-4D97-AF65-F5344CB8AC3E}">
        <p14:creationId xmlns:p14="http://schemas.microsoft.com/office/powerpoint/2010/main" val="255266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3651</TotalTime>
  <Words>2977</Words>
  <Application>Microsoft Office PowerPoint</Application>
  <PresentationFormat>Custom</PresentationFormat>
  <Paragraphs>331</Paragraphs>
  <Slides>32</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Arial</vt:lpstr>
      <vt:lpstr>Arial Black</vt:lpstr>
      <vt:lpstr>Calibri</vt:lpstr>
      <vt:lpstr>Cordia New</vt:lpstr>
      <vt:lpstr>Courier New</vt:lpstr>
      <vt:lpstr>Times</vt:lpstr>
      <vt:lpstr>Ubuntu</vt:lpstr>
      <vt:lpstr>Wingdings</vt:lpstr>
      <vt:lpstr>Presentations (Wide Screen)</vt:lpstr>
      <vt:lpstr>Documenting Your Software</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305</cp:revision>
  <cp:lastPrinted>2017-11-02T18:35:01Z</cp:lastPrinted>
  <dcterms:created xsi:type="dcterms:W3CDTF">2018-11-06T17:28:56Z</dcterms:created>
  <dcterms:modified xsi:type="dcterms:W3CDTF">2023-07-27T15:16:56Z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